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5" r:id="rId2"/>
  </p:sldMasterIdLst>
  <p:notesMasterIdLst>
    <p:notesMasterId r:id="rId5"/>
  </p:notesMasterIdLst>
  <p:sldIdLst>
    <p:sldId id="282" r:id="rId3"/>
    <p:sldId id="283" r:id="rId4"/>
  </p:sldIdLst>
  <p:sldSz cx="21383625" cy="30275213"/>
  <p:notesSz cx="6807200" cy="9939338"/>
  <p:defaultTextStyle>
    <a:defPPr>
      <a:defRPr lang="zh-CN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13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7D40"/>
    <a:srgbClr val="6F8683"/>
    <a:srgbClr val="E6B875"/>
    <a:srgbClr val="9966FF"/>
    <a:srgbClr val="005188"/>
    <a:srgbClr val="FFCC66"/>
    <a:srgbClr val="996633"/>
    <a:srgbClr val="B6C6B6"/>
    <a:srgbClr val="99FFCC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4262" autoAdjust="0"/>
  </p:normalViewPr>
  <p:slideViewPr>
    <p:cSldViewPr snapToGrid="0">
      <p:cViewPr varScale="1">
        <p:scale>
          <a:sx n="23" d="100"/>
          <a:sy n="23" d="100"/>
        </p:scale>
        <p:origin x="3042" y="120"/>
      </p:cViewPr>
      <p:guideLst>
        <p:guide orient="horz" pos="9513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B8F10-208C-405C-B948-7686FEFF70C1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3013"/>
            <a:ext cx="23685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0767D-2508-46D0-B798-CD183243CD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13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0767D-2508-46D0-B798-CD183243CD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98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9181" y="1212412"/>
            <a:ext cx="19245263" cy="50458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9181" y="7064223"/>
            <a:ext cx="19245263" cy="1998024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69181" y="28060644"/>
            <a:ext cx="4989513" cy="161187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2024/3/29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7306072" y="28060644"/>
            <a:ext cx="6771481" cy="161187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5324931" y="28060644"/>
            <a:ext cx="4989513" cy="161187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8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503128" y="1212419"/>
            <a:ext cx="4811316" cy="2583204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9181" y="1212419"/>
            <a:ext cx="14077553" cy="25832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69181" y="28060644"/>
            <a:ext cx="4989513" cy="161187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2024/3/29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7306072" y="28060644"/>
            <a:ext cx="6771481" cy="161187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5324931" y="28060644"/>
            <a:ext cx="4989513" cy="161187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99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56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9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82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70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26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115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42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90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740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273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83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564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7d195523061f1c03a90ee8e42cb24248e56383cd534985688F9F494128731F165EE95AB4B0C0A38076AAEA07667B1565C446FC45FF01DFB0E885BCDBDF3A284F3DB14DA61DD97F0BAB2E6C668FB4931CCA1232F21BFBFC3DE5B5028DBB0124DFB5E7AD3BD69448A441B432B7BAD1B97402D0A8D7D416C0A4E8132619B1C0A86C5146A202B5C4242F78B2D3C1D833CAE">
            <a:extLst>
              <a:ext uri="{FF2B5EF4-FFF2-40B4-BE49-F238E27FC236}">
                <a16:creationId xmlns:a16="http://schemas.microsoft.com/office/drawing/2014/main" id="{AB470D3B-D8E6-4045-8B73-6273D785B7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1383625" cy="3086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9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3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1603766" rtl="0" eaLnBrk="1" latinLnBrk="0" hangingPunct="1">
        <a:spcBef>
          <a:spcPct val="0"/>
        </a:spcBef>
        <a:buNone/>
        <a:defRPr sz="77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1412" indent="-601412" algn="l" defTabSz="1603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1pPr>
      <a:lvl2pPr marL="1303060" indent="-501177" algn="l" defTabSz="1603766" rtl="0" eaLnBrk="1" latinLnBrk="0" hangingPunct="1">
        <a:spcBef>
          <a:spcPct val="20000"/>
        </a:spcBef>
        <a:buFont typeface="Arial" panose="020B0604020202020204" pitchFamily="34" charset="0"/>
        <a:buChar char="–"/>
        <a:defRPr sz="4911" kern="1200">
          <a:solidFill>
            <a:schemeClr val="tx1"/>
          </a:solidFill>
          <a:latin typeface="+mn-lt"/>
          <a:ea typeface="+mn-ea"/>
          <a:cs typeface="+mn-cs"/>
        </a:defRPr>
      </a:lvl2pPr>
      <a:lvl3pPr marL="2004708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2806591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508" kern="1200">
          <a:solidFill>
            <a:schemeClr val="tx1"/>
          </a:solidFill>
          <a:latin typeface="+mn-lt"/>
          <a:ea typeface="+mn-ea"/>
          <a:cs typeface="+mn-cs"/>
        </a:defRPr>
      </a:lvl4pPr>
      <a:lvl5pPr marL="3608474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»"/>
        <a:defRPr sz="3508" kern="1200">
          <a:solidFill>
            <a:schemeClr val="tx1"/>
          </a:solidFill>
          <a:latin typeface="+mn-lt"/>
          <a:ea typeface="+mn-ea"/>
          <a:cs typeface="+mn-cs"/>
        </a:defRPr>
      </a:lvl5pPr>
      <a:lvl6pPr marL="4410357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6pPr>
      <a:lvl7pPr marL="5212240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7pPr>
      <a:lvl8pPr marL="6014123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8pPr>
      <a:lvl9pPr marL="6816006" indent="-400942" algn="l" defTabSz="1603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1pPr>
      <a:lvl2pPr marL="801883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2pPr>
      <a:lvl3pPr marL="1603766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3pPr>
      <a:lvl4pPr marL="2405649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4pPr>
      <a:lvl5pPr marL="3207532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5pPr>
      <a:lvl6pPr marL="4009415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6pPr>
      <a:lvl7pPr marL="4811298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7pPr>
      <a:lvl8pPr marL="5613182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8pPr>
      <a:lvl9pPr marL="6415065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941FF-00A6-4371-A5CE-53FCCFA0829D}" type="datetimeFigureOut">
              <a:rPr lang="zh-CN" altLang="en-US" smtClean="0"/>
              <a:t>2024/3/29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002F6-DA6C-4D8F-8AEF-0D89E98E9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54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49" r:id="rId12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B3275D02-C1E6-46F7-957A-2CF378C23BA5}"/>
              </a:ext>
            </a:extLst>
          </p:cNvPr>
          <p:cNvSpPr/>
          <p:nvPr/>
        </p:nvSpPr>
        <p:spPr>
          <a:xfrm>
            <a:off x="1361423" y="3098263"/>
            <a:ext cx="1573872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1000" dirty="0">
                <a:solidFill>
                  <a:srgbClr val="FFCC66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如何做好研究知情同意？</a:t>
            </a:r>
          </a:p>
        </p:txBody>
      </p:sp>
      <p:sp>
        <p:nvSpPr>
          <p:cNvPr id="57" name="矩形 56"/>
          <p:cNvSpPr/>
          <p:nvPr/>
        </p:nvSpPr>
        <p:spPr>
          <a:xfrm>
            <a:off x="6368729" y="28893651"/>
            <a:ext cx="11372264" cy="68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zh-TW" altLang="zh-TW" sz="36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主辦單位：</a:t>
            </a:r>
            <a:r>
              <a:rPr lang="zh-TW" altLang="en-US" sz="36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國立臺灣師範大學</a:t>
            </a:r>
            <a:r>
              <a:rPr lang="zh-TW" altLang="zh-TW" sz="36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研究發展處研究倫理</a:t>
            </a:r>
            <a:r>
              <a:rPr lang="zh-TW" altLang="en-US" sz="36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中心</a:t>
            </a:r>
            <a:endParaRPr lang="en-US" altLang="zh-TW" sz="3200" b="1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F01656F-45F7-4CA2-9FD4-E74C20E3A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485" y="28724816"/>
            <a:ext cx="1518896" cy="1518896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59C4FFD3-838F-4D18-8B4F-6D2B26933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457" y="548527"/>
            <a:ext cx="2418347" cy="2418347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949C9EDC-A91F-4D9D-B4AE-9C6DB992B8E3}"/>
              </a:ext>
            </a:extLst>
          </p:cNvPr>
          <p:cNvGrpSpPr/>
          <p:nvPr/>
        </p:nvGrpSpPr>
        <p:grpSpPr>
          <a:xfrm>
            <a:off x="17485506" y="28808143"/>
            <a:ext cx="1950527" cy="1368584"/>
            <a:chOff x="16782552" y="25506292"/>
            <a:chExt cx="1846593" cy="1254749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9D517005-9D49-4D26-9B7A-39B335649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20725" y="25506292"/>
              <a:ext cx="1007608" cy="988141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F6248C0-FD97-4871-A4A3-EE753111F4E3}"/>
                </a:ext>
              </a:extLst>
            </p:cNvPr>
            <p:cNvSpPr txBox="1"/>
            <p:nvPr/>
          </p:nvSpPr>
          <p:spPr>
            <a:xfrm>
              <a:off x="16782552" y="26535300"/>
              <a:ext cx="1846593" cy="225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solidFill>
                    <a:schemeClr val="bg1">
                      <a:lumMod val="50000"/>
                    </a:schemeClr>
                  </a:solidFill>
                  <a:latin typeface="AvantGarde Md BT" panose="020B0602020202020204" pitchFamily="34" charset="0"/>
                </a:rPr>
                <a:t>Research Ethics Committee</a:t>
              </a:r>
              <a:endParaRPr lang="zh-TW" altLang="en-US" sz="1000" dirty="0">
                <a:solidFill>
                  <a:schemeClr val="bg1">
                    <a:lumMod val="50000"/>
                  </a:schemeClr>
                </a:solidFill>
                <a:latin typeface="AvantGarde Md BT" panose="020B0602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DF766961-4C53-45CB-9171-3D18CCFD1112}"/>
              </a:ext>
            </a:extLst>
          </p:cNvPr>
          <p:cNvSpPr/>
          <p:nvPr/>
        </p:nvSpPr>
        <p:spPr>
          <a:xfrm>
            <a:off x="4738980" y="1867456"/>
            <a:ext cx="192654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202</a:t>
            </a:r>
            <a:r>
              <a:rPr lang="en-US" altLang="zh-TW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4</a:t>
            </a:r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 Research Ethics Workshop </a:t>
            </a:r>
            <a:r>
              <a:rPr lang="en-US" altLang="zh-TW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(II)</a:t>
            </a:r>
            <a:endParaRPr lang="zh-TW" altLang="en-US" sz="7200" b="1" dirty="0">
              <a:solidFill>
                <a:schemeClr val="tx1">
                  <a:lumMod val="65000"/>
                  <a:lumOff val="35000"/>
                </a:schemeClr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D023C6D-5CE9-4132-BF1C-CBA53916BFC7}"/>
              </a:ext>
            </a:extLst>
          </p:cNvPr>
          <p:cNvSpPr/>
          <p:nvPr/>
        </p:nvSpPr>
        <p:spPr>
          <a:xfrm>
            <a:off x="3659157" y="124284"/>
            <a:ext cx="2111096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10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2024</a:t>
            </a:r>
            <a:r>
              <a:rPr lang="zh-TW" altLang="zh-TW" sz="110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年研究倫理工作坊</a:t>
            </a:r>
            <a:r>
              <a:rPr lang="en-US" altLang="zh-TW" sz="110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(2)</a:t>
            </a:r>
            <a:endParaRPr lang="zh-TW" altLang="zh-TW" sz="11000" dirty="0">
              <a:solidFill>
                <a:schemeClr val="tx1">
                  <a:lumMod val="65000"/>
                  <a:lumOff val="35000"/>
                </a:schemeClr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2E0374F-C0ED-4FAE-B8F0-25217C4409B7}"/>
              </a:ext>
            </a:extLst>
          </p:cNvPr>
          <p:cNvSpPr/>
          <p:nvPr/>
        </p:nvSpPr>
        <p:spPr>
          <a:xfrm>
            <a:off x="730404" y="5028949"/>
            <a:ext cx="20565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7200" b="1" dirty="0">
                <a:solidFill>
                  <a:srgbClr val="FFCC66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How to Obtain Informed Consent for Research</a:t>
            </a:r>
            <a:r>
              <a:rPr lang="zh-TW" altLang="en-US" sz="7200" b="1" dirty="0">
                <a:solidFill>
                  <a:srgbClr val="FFCC66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？</a:t>
            </a:r>
            <a:endParaRPr lang="zh-TW" altLang="zh-TW" sz="7200" b="1" dirty="0">
              <a:solidFill>
                <a:srgbClr val="FFCC66"/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1DC24E68-E671-4CFA-86B3-0EF4FBA69698}"/>
              </a:ext>
            </a:extLst>
          </p:cNvPr>
          <p:cNvSpPr txBox="1"/>
          <p:nvPr/>
        </p:nvSpPr>
        <p:spPr>
          <a:xfrm>
            <a:off x="10823183" y="26182610"/>
            <a:ext cx="108192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線上報名：</a:t>
            </a:r>
            <a:endParaRPr lang="en-US" altLang="zh-TW" sz="5400" b="1" dirty="0">
              <a:solidFill>
                <a:srgbClr val="6F8683"/>
              </a:solidFill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至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2024/4/26(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五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)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或額滿為止</a:t>
            </a:r>
            <a:endParaRPr lang="en-US" altLang="zh-TW" sz="5400" b="1" dirty="0">
              <a:solidFill>
                <a:srgbClr val="6F8683"/>
              </a:solidFill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</p:txBody>
      </p:sp>
      <p:sp>
        <p:nvSpPr>
          <p:cNvPr id="96" name="Freeform 115">
            <a:extLst>
              <a:ext uri="{FF2B5EF4-FFF2-40B4-BE49-F238E27FC236}">
                <a16:creationId xmlns:a16="http://schemas.microsoft.com/office/drawing/2014/main" id="{96B95847-4AD4-48C9-B5EA-24A446A106A9}"/>
              </a:ext>
            </a:extLst>
          </p:cNvPr>
          <p:cNvSpPr>
            <a:spLocks/>
          </p:cNvSpPr>
          <p:nvPr/>
        </p:nvSpPr>
        <p:spPr bwMode="auto">
          <a:xfrm flipH="1">
            <a:off x="-11078621" y="21349111"/>
            <a:ext cx="3312287" cy="3830596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0 w 806"/>
              <a:gd name="T5" fmla="*/ 806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0" y="806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/>
          </a:p>
        </p:txBody>
      </p:sp>
      <p:sp>
        <p:nvSpPr>
          <p:cNvPr id="109" name="Freeform 117">
            <a:extLst>
              <a:ext uri="{FF2B5EF4-FFF2-40B4-BE49-F238E27FC236}">
                <a16:creationId xmlns:a16="http://schemas.microsoft.com/office/drawing/2014/main" id="{8ED230BE-83B8-4D34-9240-5E6C12B303BE}"/>
              </a:ext>
            </a:extLst>
          </p:cNvPr>
          <p:cNvSpPr>
            <a:spLocks/>
          </p:cNvSpPr>
          <p:nvPr/>
        </p:nvSpPr>
        <p:spPr bwMode="auto">
          <a:xfrm flipH="1">
            <a:off x="-10081090" y="25398332"/>
            <a:ext cx="3312287" cy="3835348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/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B6F006E2-26C4-4B48-B8E1-8F4DDF92223C}"/>
              </a:ext>
            </a:extLst>
          </p:cNvPr>
          <p:cNvGrpSpPr/>
          <p:nvPr/>
        </p:nvGrpSpPr>
        <p:grpSpPr>
          <a:xfrm rot="21428896">
            <a:off x="-12054763" y="5261027"/>
            <a:ext cx="22768404" cy="24875022"/>
            <a:chOff x="-10012359" y="11386570"/>
            <a:chExt cx="15738725" cy="15694450"/>
          </a:xfrm>
        </p:grpSpPr>
        <p:pic>
          <p:nvPicPr>
            <p:cNvPr id="62" name="图片 1">
              <a:extLst>
                <a:ext uri="{FF2B5EF4-FFF2-40B4-BE49-F238E27FC236}">
                  <a16:creationId xmlns:a16="http://schemas.microsoft.com/office/drawing/2014/main" id="{B97FF4DF-EE9C-4BEE-A675-6E8CBF7FE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012359" y="11386570"/>
              <a:ext cx="15738725" cy="1569445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04EAF79-C352-4570-980F-C728A0448108}"/>
                </a:ext>
              </a:extLst>
            </p:cNvPr>
            <p:cNvSpPr/>
            <p:nvPr/>
          </p:nvSpPr>
          <p:spPr>
            <a:xfrm>
              <a:off x="-3015504" y="19418227"/>
              <a:ext cx="2423280" cy="1534049"/>
            </a:xfrm>
            <a:prstGeom prst="rect">
              <a:avLst/>
            </a:prstGeom>
            <a:solidFill>
              <a:srgbClr val="0051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B56107DD-72BE-4E00-A13A-16E2437469EF}"/>
                </a:ext>
              </a:extLst>
            </p:cNvPr>
            <p:cNvSpPr txBox="1"/>
            <p:nvPr/>
          </p:nvSpPr>
          <p:spPr>
            <a:xfrm>
              <a:off x="-1939626" y="19910948"/>
              <a:ext cx="1445357" cy="601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>
                  <a:solidFill>
                    <a:schemeClr val="bg1"/>
                  </a:solidFill>
                  <a:latin typeface="華康POP3體W12(P)" panose="040B0C00000000000000" pitchFamily="82" charset="-120"/>
                  <a:ea typeface="華康POP3體W12(P)" panose="040B0C00000000000000" pitchFamily="82" charset="-120"/>
                </a:rPr>
                <a:t>Informed Consent</a:t>
              </a:r>
              <a:endParaRPr lang="zh-TW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A051C737-B8E5-49F4-929B-29C58794E588}"/>
              </a:ext>
            </a:extLst>
          </p:cNvPr>
          <p:cNvSpPr txBox="1"/>
          <p:nvPr/>
        </p:nvSpPr>
        <p:spPr>
          <a:xfrm>
            <a:off x="10783830" y="20936951"/>
            <a:ext cx="99655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72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本校體育館</a:t>
            </a:r>
            <a:r>
              <a:rPr lang="en-US" altLang="zh-TW" sz="72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3</a:t>
            </a:r>
            <a:r>
              <a:rPr lang="zh-TW" altLang="en-US" sz="72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樓金牌講堂</a:t>
            </a:r>
          </a:p>
          <a:p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5/3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 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(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五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),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 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14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：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00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－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16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：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00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34A66539-79AD-4A96-9D52-FF989FD5C55F}"/>
              </a:ext>
            </a:extLst>
          </p:cNvPr>
          <p:cNvSpPr/>
          <p:nvPr/>
        </p:nvSpPr>
        <p:spPr>
          <a:xfrm>
            <a:off x="9187785" y="8583190"/>
            <a:ext cx="10963915" cy="4262705"/>
          </a:xfrm>
          <a:prstGeom prst="rect">
            <a:avLst/>
          </a:prstGeom>
          <a:noFill/>
          <a:ln w="76200">
            <a:noFill/>
            <a:prstDash val="dash"/>
          </a:ln>
        </p:spPr>
        <p:txBody>
          <a:bodyPr vert="horz" wrap="square">
            <a:spAutoFit/>
          </a:bodyPr>
          <a:lstStyle/>
          <a:p>
            <a:pPr algn="ctr"/>
            <a:r>
              <a:rPr lang="zh-TW" altLang="en-US" sz="115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李佳芝</a:t>
            </a:r>
            <a:endParaRPr lang="en-US" altLang="zh-TW" sz="11500" b="1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algn="ctr"/>
            <a:r>
              <a:rPr lang="zh-TW" altLang="en-US" sz="88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執行秘書</a:t>
            </a:r>
          </a:p>
          <a:p>
            <a:pPr algn="ctr"/>
            <a:r>
              <a:rPr lang="zh-TW" altLang="en-US" sz="6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三軍總醫院受試者保護中心</a:t>
            </a:r>
            <a:endParaRPr lang="zh-TW" altLang="en-US" sz="5400" b="1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</p:txBody>
      </p: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E3F0ED4D-ED80-4799-966F-8C4BA6CD26E2}"/>
              </a:ext>
            </a:extLst>
          </p:cNvPr>
          <p:cNvSpPr txBox="1"/>
          <p:nvPr/>
        </p:nvSpPr>
        <p:spPr>
          <a:xfrm>
            <a:off x="9666880" y="12862788"/>
            <a:ext cx="1077992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Chia-</a:t>
            </a:r>
            <a:r>
              <a:rPr lang="en-US" altLang="zh-TW" sz="8000" b="1" dirty="0" err="1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Chih</a:t>
            </a:r>
            <a:r>
              <a:rPr lang="en-US" altLang="zh-TW" sz="8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 Lee</a:t>
            </a:r>
          </a:p>
          <a:p>
            <a:pPr algn="ctr"/>
            <a:r>
              <a:rPr lang="en-US" altLang="zh-TW" sz="6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Executive Secretary</a:t>
            </a:r>
          </a:p>
          <a:p>
            <a:pPr algn="ctr"/>
            <a:r>
              <a:rPr lang="en-US" altLang="zh-TW" sz="4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Human Research Protection Center, </a:t>
            </a:r>
          </a:p>
          <a:p>
            <a:pPr algn="ctr"/>
            <a:r>
              <a:rPr lang="en-US" altLang="zh-TW" sz="48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Tri-Service General Hospital </a:t>
            </a:r>
          </a:p>
        </p:txBody>
      </p:sp>
      <p:grpSp>
        <p:nvGrpSpPr>
          <p:cNvPr id="102" name="组合 31">
            <a:extLst>
              <a:ext uri="{FF2B5EF4-FFF2-40B4-BE49-F238E27FC236}">
                <a16:creationId xmlns:a16="http://schemas.microsoft.com/office/drawing/2014/main" id="{5B027D60-6796-4B05-9FD1-4DD6FBE2FEBC}"/>
              </a:ext>
            </a:extLst>
          </p:cNvPr>
          <p:cNvGrpSpPr/>
          <p:nvPr/>
        </p:nvGrpSpPr>
        <p:grpSpPr>
          <a:xfrm rot="5400000">
            <a:off x="13458182" y="4194790"/>
            <a:ext cx="3090396" cy="9584941"/>
            <a:chOff x="2147582" y="2013358"/>
            <a:chExt cx="914400" cy="1842708"/>
          </a:xfrm>
        </p:grpSpPr>
        <p:cxnSp>
          <p:nvCxnSpPr>
            <p:cNvPr id="103" name="直接连接符 26">
              <a:extLst>
                <a:ext uri="{FF2B5EF4-FFF2-40B4-BE49-F238E27FC236}">
                  <a16:creationId xmlns:a16="http://schemas.microsoft.com/office/drawing/2014/main" id="{CCAB8334-A6AC-4A0E-945A-FCCBE782AC6A}"/>
                </a:ext>
              </a:extLst>
            </p:cNvPr>
            <p:cNvCxnSpPr/>
            <p:nvPr/>
          </p:nvCxnSpPr>
          <p:spPr>
            <a:xfrm flipH="1">
              <a:off x="2155971" y="2013358"/>
              <a:ext cx="906011" cy="0"/>
            </a:xfrm>
            <a:prstGeom prst="line">
              <a:avLst/>
            </a:prstGeom>
            <a:ln w="12700">
              <a:solidFill>
                <a:srgbClr val="D2C8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28">
              <a:extLst>
                <a:ext uri="{FF2B5EF4-FFF2-40B4-BE49-F238E27FC236}">
                  <a16:creationId xmlns:a16="http://schemas.microsoft.com/office/drawing/2014/main" id="{7084AD5D-53D4-41E5-9084-B153BE8C4002}"/>
                </a:ext>
              </a:extLst>
            </p:cNvPr>
            <p:cNvCxnSpPr/>
            <p:nvPr/>
          </p:nvCxnSpPr>
          <p:spPr>
            <a:xfrm>
              <a:off x="2147582" y="2013358"/>
              <a:ext cx="0" cy="1734986"/>
            </a:xfrm>
            <a:prstGeom prst="line">
              <a:avLst/>
            </a:prstGeom>
            <a:ln w="12700">
              <a:solidFill>
                <a:srgbClr val="D2C8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30">
              <a:extLst>
                <a:ext uri="{FF2B5EF4-FFF2-40B4-BE49-F238E27FC236}">
                  <a16:creationId xmlns:a16="http://schemas.microsoft.com/office/drawing/2014/main" id="{A38707D9-B0B6-4A37-831E-1B29F3765A06}"/>
                </a:ext>
              </a:extLst>
            </p:cNvPr>
            <p:cNvCxnSpPr/>
            <p:nvPr/>
          </p:nvCxnSpPr>
          <p:spPr>
            <a:xfrm>
              <a:off x="2155971" y="3748344"/>
              <a:ext cx="808139" cy="107722"/>
            </a:xfrm>
            <a:prstGeom prst="line">
              <a:avLst/>
            </a:prstGeom>
            <a:ln w="12700">
              <a:solidFill>
                <a:srgbClr val="D2C8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组合 32">
            <a:extLst>
              <a:ext uri="{FF2B5EF4-FFF2-40B4-BE49-F238E27FC236}">
                <a16:creationId xmlns:a16="http://schemas.microsoft.com/office/drawing/2014/main" id="{265ECA81-FE0B-44E3-B9F3-413DE909F3D3}"/>
              </a:ext>
            </a:extLst>
          </p:cNvPr>
          <p:cNvGrpSpPr/>
          <p:nvPr/>
        </p:nvGrpSpPr>
        <p:grpSpPr>
          <a:xfrm rot="5400000" flipH="1">
            <a:off x="13446715" y="11343721"/>
            <a:ext cx="2805260" cy="9965504"/>
            <a:chOff x="2147582" y="2013358"/>
            <a:chExt cx="914400" cy="1734986"/>
          </a:xfrm>
        </p:grpSpPr>
        <p:cxnSp>
          <p:nvCxnSpPr>
            <p:cNvPr id="107" name="直接连接符 33">
              <a:extLst>
                <a:ext uri="{FF2B5EF4-FFF2-40B4-BE49-F238E27FC236}">
                  <a16:creationId xmlns:a16="http://schemas.microsoft.com/office/drawing/2014/main" id="{37570954-6275-4543-8B04-6A2247C2640D}"/>
                </a:ext>
              </a:extLst>
            </p:cNvPr>
            <p:cNvCxnSpPr/>
            <p:nvPr/>
          </p:nvCxnSpPr>
          <p:spPr>
            <a:xfrm flipH="1">
              <a:off x="2155971" y="2013358"/>
              <a:ext cx="906011" cy="0"/>
            </a:xfrm>
            <a:prstGeom prst="line">
              <a:avLst/>
            </a:prstGeom>
            <a:ln w="12700">
              <a:solidFill>
                <a:srgbClr val="D2C8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34">
              <a:extLst>
                <a:ext uri="{FF2B5EF4-FFF2-40B4-BE49-F238E27FC236}">
                  <a16:creationId xmlns:a16="http://schemas.microsoft.com/office/drawing/2014/main" id="{50274BCC-2D8B-4BEB-BAA1-4CBBEEDBE77A}"/>
                </a:ext>
              </a:extLst>
            </p:cNvPr>
            <p:cNvCxnSpPr/>
            <p:nvPr/>
          </p:nvCxnSpPr>
          <p:spPr>
            <a:xfrm>
              <a:off x="2147582" y="2013358"/>
              <a:ext cx="0" cy="1734986"/>
            </a:xfrm>
            <a:prstGeom prst="line">
              <a:avLst/>
            </a:prstGeom>
            <a:ln w="12700">
              <a:solidFill>
                <a:srgbClr val="D2C8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35">
              <a:extLst>
                <a:ext uri="{FF2B5EF4-FFF2-40B4-BE49-F238E27FC236}">
                  <a16:creationId xmlns:a16="http://schemas.microsoft.com/office/drawing/2014/main" id="{FE022B59-E4A4-42EC-BC54-45DE3481244B}"/>
                </a:ext>
              </a:extLst>
            </p:cNvPr>
            <p:cNvCxnSpPr/>
            <p:nvPr/>
          </p:nvCxnSpPr>
          <p:spPr>
            <a:xfrm>
              <a:off x="2155971" y="3748344"/>
              <a:ext cx="808139" cy="0"/>
            </a:xfrm>
            <a:prstGeom prst="line">
              <a:avLst/>
            </a:prstGeom>
            <a:ln w="12700">
              <a:solidFill>
                <a:srgbClr val="D2C8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0" name="图片 38">
            <a:extLst>
              <a:ext uri="{FF2B5EF4-FFF2-40B4-BE49-F238E27FC236}">
                <a16:creationId xmlns:a16="http://schemas.microsoft.com/office/drawing/2014/main" id="{22BF9D83-849B-4704-8615-99A4F1EECFA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66720" y="16699053"/>
            <a:ext cx="2939716" cy="2805260"/>
          </a:xfrm>
          <a:prstGeom prst="rect">
            <a:avLst/>
          </a:prstGeom>
        </p:spPr>
      </p:pic>
      <p:pic>
        <p:nvPicPr>
          <p:cNvPr id="123" name="图片 39">
            <a:extLst>
              <a:ext uri="{FF2B5EF4-FFF2-40B4-BE49-F238E27FC236}">
                <a16:creationId xmlns:a16="http://schemas.microsoft.com/office/drawing/2014/main" id="{4A595D9A-E32F-4685-9C0B-33A5F4B3548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5000"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8132" y="7592893"/>
            <a:ext cx="3177128" cy="3120372"/>
          </a:xfrm>
          <a:prstGeom prst="rect">
            <a:avLst/>
          </a:prstGeom>
        </p:spPr>
      </p:pic>
      <p:pic>
        <p:nvPicPr>
          <p:cNvPr id="125" name="图片 38">
            <a:extLst>
              <a:ext uri="{FF2B5EF4-FFF2-40B4-BE49-F238E27FC236}">
                <a16:creationId xmlns:a16="http://schemas.microsoft.com/office/drawing/2014/main" id="{D7AD85EE-62EF-456E-96E2-E87B86E0C63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7088" y="18209271"/>
            <a:ext cx="2035099" cy="1942018"/>
          </a:xfrm>
          <a:prstGeom prst="rect">
            <a:avLst/>
          </a:prstGeom>
        </p:spPr>
      </p:pic>
      <p:pic>
        <p:nvPicPr>
          <p:cNvPr id="126" name="图片 38">
            <a:extLst>
              <a:ext uri="{FF2B5EF4-FFF2-40B4-BE49-F238E27FC236}">
                <a16:creationId xmlns:a16="http://schemas.microsoft.com/office/drawing/2014/main" id="{312526C3-5E6D-44B2-B2A9-CB4E77FD02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3486" y="18896525"/>
            <a:ext cx="1422403" cy="1357345"/>
          </a:xfrm>
          <a:prstGeom prst="rect">
            <a:avLst/>
          </a:prstGeom>
        </p:spPr>
      </p:pic>
      <p:pic>
        <p:nvPicPr>
          <p:cNvPr id="127" name="图片 39">
            <a:extLst>
              <a:ext uri="{FF2B5EF4-FFF2-40B4-BE49-F238E27FC236}">
                <a16:creationId xmlns:a16="http://schemas.microsoft.com/office/drawing/2014/main" id="{F1E49F6E-1808-4BC4-82F7-3316D039E69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5000"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908" y="6346772"/>
            <a:ext cx="3177128" cy="3120372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3D7B0E8B-9426-490C-9596-EBE73459841C}"/>
              </a:ext>
            </a:extLst>
          </p:cNvPr>
          <p:cNvSpPr/>
          <p:nvPr/>
        </p:nvSpPr>
        <p:spPr>
          <a:xfrm>
            <a:off x="6471587" y="29504923"/>
            <a:ext cx="11067674" cy="549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altLang="zh-TW" sz="28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Organizer </a:t>
            </a:r>
            <a:r>
              <a:rPr lang="zh-TW" altLang="zh-TW" sz="28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Research Ethics Office, Office of Research and Development, NTNU</a:t>
            </a: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9C1A7BD9-A591-4489-A5D4-B2C4642242C8}"/>
              </a:ext>
            </a:extLst>
          </p:cNvPr>
          <p:cNvSpPr txBox="1"/>
          <p:nvPr/>
        </p:nvSpPr>
        <p:spPr>
          <a:xfrm>
            <a:off x="10735655" y="23204155"/>
            <a:ext cx="1012686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Audiovisual Room, 3rd Floor, </a:t>
            </a:r>
          </a:p>
          <a:p>
            <a:pPr>
              <a:spcBef>
                <a:spcPts val="600"/>
              </a:spcBef>
            </a:pP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Gymnasium, NTNU</a:t>
            </a:r>
          </a:p>
          <a:p>
            <a:pPr>
              <a:spcBef>
                <a:spcPts val="600"/>
              </a:spcBef>
            </a:pP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May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 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3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 </a:t>
            </a:r>
            <a:r>
              <a:rPr lang="en-US" altLang="zh-TW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(Fri.),</a:t>
            </a:r>
            <a:r>
              <a:rPr lang="zh-TW" altLang="en-US" sz="54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 14:00－16:00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689E89A-C4A9-42E9-ACF9-2C9EAB0149A7}"/>
              </a:ext>
            </a:extLst>
          </p:cNvPr>
          <p:cNvSpPr/>
          <p:nvPr/>
        </p:nvSpPr>
        <p:spPr>
          <a:xfrm>
            <a:off x="625854" y="4931297"/>
            <a:ext cx="20565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7200" b="1" dirty="0">
                <a:solidFill>
                  <a:schemeClr val="accent5">
                    <a:lumMod val="7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How to Obtain Informed Consent for Research</a:t>
            </a:r>
            <a:r>
              <a:rPr lang="zh-TW" altLang="en-US" sz="7200" b="1" dirty="0">
                <a:solidFill>
                  <a:schemeClr val="accent5">
                    <a:lumMod val="7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？</a:t>
            </a:r>
            <a:endParaRPr lang="zh-TW" altLang="zh-TW" sz="7200" b="1" dirty="0">
              <a:solidFill>
                <a:schemeClr val="accent5">
                  <a:lumMod val="75000"/>
                </a:schemeClr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902327C-C30E-4B0E-AC22-A13222256CB5}"/>
              </a:ext>
            </a:extLst>
          </p:cNvPr>
          <p:cNvSpPr/>
          <p:nvPr/>
        </p:nvSpPr>
        <p:spPr>
          <a:xfrm>
            <a:off x="1182454" y="3012808"/>
            <a:ext cx="1573872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1000" dirty="0">
                <a:solidFill>
                  <a:srgbClr val="005188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如何做好研究知情同意？</a:t>
            </a:r>
          </a:p>
        </p:txBody>
      </p:sp>
      <p:grpSp>
        <p:nvGrpSpPr>
          <p:cNvPr id="44" name="组合 19">
            <a:extLst>
              <a:ext uri="{FF2B5EF4-FFF2-40B4-BE49-F238E27FC236}">
                <a16:creationId xmlns:a16="http://schemas.microsoft.com/office/drawing/2014/main" id="{CCEBA529-9D70-4D9C-8F5F-6A56C2AC1645}"/>
              </a:ext>
            </a:extLst>
          </p:cNvPr>
          <p:cNvGrpSpPr/>
          <p:nvPr/>
        </p:nvGrpSpPr>
        <p:grpSpPr>
          <a:xfrm>
            <a:off x="27837884" y="7964670"/>
            <a:ext cx="12271025" cy="9116737"/>
            <a:chOff x="896918" y="1509391"/>
            <a:chExt cx="4502551" cy="40627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A15518E7-498D-4D89-B259-DA8B7777E34C}"/>
                </a:ext>
              </a:extLst>
            </p:cNvPr>
            <p:cNvSpPr/>
            <p:nvPr/>
          </p:nvSpPr>
          <p:spPr>
            <a:xfrm>
              <a:off x="896918" y="1509391"/>
              <a:ext cx="995422" cy="902826"/>
            </a:xfrm>
            <a:prstGeom prst="rect">
              <a:avLst/>
            </a:prstGeom>
            <a:solidFill>
              <a:srgbClr val="CB7D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E4AF8466-7940-4EFB-BB85-725148535FE6}"/>
                </a:ext>
              </a:extLst>
            </p:cNvPr>
            <p:cNvSpPr/>
            <p:nvPr/>
          </p:nvSpPr>
          <p:spPr>
            <a:xfrm>
              <a:off x="2065961" y="1509391"/>
              <a:ext cx="995422" cy="902826"/>
            </a:xfrm>
            <a:prstGeom prst="rect">
              <a:avLst/>
            </a:prstGeom>
            <a:solidFill>
              <a:srgbClr val="A29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FBF2C302-4A87-448D-93EF-CE6DF8F95BB1}"/>
                </a:ext>
              </a:extLst>
            </p:cNvPr>
            <p:cNvSpPr/>
            <p:nvPr/>
          </p:nvSpPr>
          <p:spPr>
            <a:xfrm>
              <a:off x="3235004" y="1509391"/>
              <a:ext cx="995422" cy="902826"/>
            </a:xfrm>
            <a:prstGeom prst="rect">
              <a:avLst/>
            </a:prstGeom>
            <a:solidFill>
              <a:srgbClr val="E6B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3096D00-74D8-4D26-9756-0EB7E6F16D7C}"/>
                </a:ext>
              </a:extLst>
            </p:cNvPr>
            <p:cNvSpPr/>
            <p:nvPr/>
          </p:nvSpPr>
          <p:spPr>
            <a:xfrm>
              <a:off x="4404047" y="1509391"/>
              <a:ext cx="995422" cy="902826"/>
            </a:xfrm>
            <a:prstGeom prst="rect">
              <a:avLst/>
            </a:prstGeom>
            <a:solidFill>
              <a:srgbClr val="6F4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AC81B66-1ADA-4F88-9CD9-868C3C391242}"/>
                </a:ext>
              </a:extLst>
            </p:cNvPr>
            <p:cNvSpPr/>
            <p:nvPr/>
          </p:nvSpPr>
          <p:spPr>
            <a:xfrm>
              <a:off x="896918" y="2562687"/>
              <a:ext cx="995422" cy="902826"/>
            </a:xfrm>
            <a:prstGeom prst="rect">
              <a:avLst/>
            </a:prstGeom>
            <a:solidFill>
              <a:srgbClr val="6F4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1B3B9AC-A72A-440D-AB50-3E7001B4BF80}"/>
                </a:ext>
              </a:extLst>
            </p:cNvPr>
            <p:cNvSpPr/>
            <p:nvPr/>
          </p:nvSpPr>
          <p:spPr>
            <a:xfrm>
              <a:off x="2065961" y="2562687"/>
              <a:ext cx="995422" cy="902826"/>
            </a:xfrm>
            <a:prstGeom prst="rect">
              <a:avLst/>
            </a:prstGeom>
            <a:solidFill>
              <a:srgbClr val="CABB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1AEC589-ADC2-4D2C-BB0C-D53C4BF39BF5}"/>
                </a:ext>
              </a:extLst>
            </p:cNvPr>
            <p:cNvSpPr/>
            <p:nvPr/>
          </p:nvSpPr>
          <p:spPr>
            <a:xfrm>
              <a:off x="3235004" y="2562687"/>
              <a:ext cx="995422" cy="902826"/>
            </a:xfrm>
            <a:prstGeom prst="rect">
              <a:avLst/>
            </a:prstGeom>
            <a:solidFill>
              <a:srgbClr val="6F8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50E49B80-1BA1-4CDE-B4A5-C27A3D9244A8}"/>
                </a:ext>
              </a:extLst>
            </p:cNvPr>
            <p:cNvSpPr/>
            <p:nvPr/>
          </p:nvSpPr>
          <p:spPr>
            <a:xfrm>
              <a:off x="4404047" y="2562687"/>
              <a:ext cx="995422" cy="902826"/>
            </a:xfrm>
            <a:prstGeom prst="rect">
              <a:avLst/>
            </a:prstGeom>
            <a:solidFill>
              <a:srgbClr val="CB7D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89ED2D2-4EB0-4280-9D5B-DA7265F83751}"/>
                </a:ext>
              </a:extLst>
            </p:cNvPr>
            <p:cNvSpPr/>
            <p:nvPr/>
          </p:nvSpPr>
          <p:spPr>
            <a:xfrm>
              <a:off x="896918" y="3615983"/>
              <a:ext cx="995422" cy="902826"/>
            </a:xfrm>
            <a:prstGeom prst="rect">
              <a:avLst/>
            </a:prstGeom>
            <a:solidFill>
              <a:srgbClr val="E6B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64543A6F-8E74-4F50-BE01-BD3F961F6649}"/>
                </a:ext>
              </a:extLst>
            </p:cNvPr>
            <p:cNvSpPr/>
            <p:nvPr/>
          </p:nvSpPr>
          <p:spPr>
            <a:xfrm>
              <a:off x="2065961" y="3615983"/>
              <a:ext cx="995422" cy="902826"/>
            </a:xfrm>
            <a:prstGeom prst="rect">
              <a:avLst/>
            </a:prstGeom>
            <a:solidFill>
              <a:srgbClr val="CB7D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448ABFFB-B64B-49CC-9F78-8DBBC6D4A004}"/>
                </a:ext>
              </a:extLst>
            </p:cNvPr>
            <p:cNvSpPr/>
            <p:nvPr/>
          </p:nvSpPr>
          <p:spPr>
            <a:xfrm>
              <a:off x="3235004" y="3615983"/>
              <a:ext cx="995422" cy="902826"/>
            </a:xfrm>
            <a:prstGeom prst="rect">
              <a:avLst/>
            </a:prstGeom>
            <a:solidFill>
              <a:srgbClr val="7D75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97849BF-97D2-48BC-932E-345CA12018EF}"/>
                </a:ext>
              </a:extLst>
            </p:cNvPr>
            <p:cNvSpPr/>
            <p:nvPr/>
          </p:nvSpPr>
          <p:spPr>
            <a:xfrm>
              <a:off x="4404047" y="3615983"/>
              <a:ext cx="995422" cy="902826"/>
            </a:xfrm>
            <a:prstGeom prst="rect">
              <a:avLst/>
            </a:prstGeom>
            <a:solidFill>
              <a:srgbClr val="CABB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2C5C74A-AC21-4A12-8B63-40134179ACDF}"/>
                </a:ext>
              </a:extLst>
            </p:cNvPr>
            <p:cNvSpPr/>
            <p:nvPr/>
          </p:nvSpPr>
          <p:spPr>
            <a:xfrm>
              <a:off x="896918" y="4669279"/>
              <a:ext cx="995422" cy="902826"/>
            </a:xfrm>
            <a:prstGeom prst="rect">
              <a:avLst/>
            </a:prstGeom>
            <a:solidFill>
              <a:srgbClr val="6F4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8FA9BAC2-F602-4171-8769-847A7A3EAAD9}"/>
                </a:ext>
              </a:extLst>
            </p:cNvPr>
            <p:cNvSpPr/>
            <p:nvPr/>
          </p:nvSpPr>
          <p:spPr>
            <a:xfrm>
              <a:off x="2065961" y="4669279"/>
              <a:ext cx="995422" cy="902826"/>
            </a:xfrm>
            <a:prstGeom prst="rect">
              <a:avLst/>
            </a:prstGeom>
            <a:solidFill>
              <a:srgbClr val="CABB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5B038E6B-6FFD-4CEB-A9E7-2400B1DD58F6}"/>
                </a:ext>
              </a:extLst>
            </p:cNvPr>
            <p:cNvSpPr/>
            <p:nvPr/>
          </p:nvSpPr>
          <p:spPr>
            <a:xfrm>
              <a:off x="3235004" y="4669279"/>
              <a:ext cx="995422" cy="902826"/>
            </a:xfrm>
            <a:prstGeom prst="rect">
              <a:avLst/>
            </a:prstGeom>
            <a:solidFill>
              <a:srgbClr val="6F8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3F683EAB-DF57-4050-875C-00D4B544BE0A}"/>
                </a:ext>
              </a:extLst>
            </p:cNvPr>
            <p:cNvSpPr/>
            <p:nvPr/>
          </p:nvSpPr>
          <p:spPr>
            <a:xfrm>
              <a:off x="4404047" y="4669279"/>
              <a:ext cx="995422" cy="902826"/>
            </a:xfrm>
            <a:prstGeom prst="rect">
              <a:avLst/>
            </a:prstGeom>
            <a:solidFill>
              <a:srgbClr val="CB7D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B2EDB474-18BC-4FB9-A435-32CEE918EB95}"/>
              </a:ext>
            </a:extLst>
          </p:cNvPr>
          <p:cNvSpPr txBox="1"/>
          <p:nvPr/>
        </p:nvSpPr>
        <p:spPr>
          <a:xfrm>
            <a:off x="7404644" y="24734169"/>
            <a:ext cx="3186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8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Sign up</a:t>
            </a:r>
            <a:r>
              <a:rPr lang="zh-TW" altLang="en-US" sz="4800" b="1" dirty="0">
                <a:solidFill>
                  <a:srgbClr val="6F8683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：</a:t>
            </a:r>
          </a:p>
        </p:txBody>
      </p:sp>
      <p:pic>
        <p:nvPicPr>
          <p:cNvPr id="38" name="圖片 37">
            <a:extLst>
              <a:ext uri="{FF2B5EF4-FFF2-40B4-BE49-F238E27FC236}">
                <a16:creationId xmlns:a16="http://schemas.microsoft.com/office/drawing/2014/main" id="{E69B35F9-5960-454E-831B-8C9A331C71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604" y="25552703"/>
            <a:ext cx="3267651" cy="326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32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圖片 59">
            <a:extLst>
              <a:ext uri="{FF2B5EF4-FFF2-40B4-BE49-F238E27FC236}">
                <a16:creationId xmlns:a16="http://schemas.microsoft.com/office/drawing/2014/main" id="{59C4FFD3-838F-4D18-8B4F-6D2B26933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457" y="548527"/>
            <a:ext cx="2418347" cy="241834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F766961-4C53-45CB-9171-3D18CCFD1112}"/>
              </a:ext>
            </a:extLst>
          </p:cNvPr>
          <p:cNvSpPr/>
          <p:nvPr/>
        </p:nvSpPr>
        <p:spPr>
          <a:xfrm>
            <a:off x="4613789" y="1770534"/>
            <a:ext cx="192654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202</a:t>
            </a:r>
            <a:r>
              <a:rPr lang="en-US" altLang="zh-TW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4</a:t>
            </a:r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 Research Ethics Workshop </a:t>
            </a:r>
            <a:r>
              <a:rPr lang="en-US" altLang="zh-TW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(II)</a:t>
            </a:r>
            <a:endParaRPr lang="zh-TW" altLang="en-US" sz="7200" b="1" dirty="0">
              <a:solidFill>
                <a:schemeClr val="tx1">
                  <a:lumMod val="65000"/>
                  <a:lumOff val="35000"/>
                </a:schemeClr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D023C6D-5CE9-4132-BF1C-CBA53916BFC7}"/>
              </a:ext>
            </a:extLst>
          </p:cNvPr>
          <p:cNvSpPr/>
          <p:nvPr/>
        </p:nvSpPr>
        <p:spPr>
          <a:xfrm>
            <a:off x="3659157" y="124284"/>
            <a:ext cx="2111096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10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2024</a:t>
            </a:r>
            <a:r>
              <a:rPr lang="zh-TW" altLang="zh-TW" sz="110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年研究倫理工作坊</a:t>
            </a:r>
            <a:r>
              <a:rPr lang="en-US" altLang="zh-TW" sz="110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(2)</a:t>
            </a:r>
            <a:endParaRPr lang="zh-TW" altLang="zh-TW" sz="11000" dirty="0">
              <a:solidFill>
                <a:schemeClr val="tx1">
                  <a:lumMod val="65000"/>
                  <a:lumOff val="35000"/>
                </a:schemeClr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96" name="Freeform 115">
            <a:extLst>
              <a:ext uri="{FF2B5EF4-FFF2-40B4-BE49-F238E27FC236}">
                <a16:creationId xmlns:a16="http://schemas.microsoft.com/office/drawing/2014/main" id="{96B95847-4AD4-48C9-B5EA-24A446A106A9}"/>
              </a:ext>
            </a:extLst>
          </p:cNvPr>
          <p:cNvSpPr>
            <a:spLocks/>
          </p:cNvSpPr>
          <p:nvPr/>
        </p:nvSpPr>
        <p:spPr bwMode="auto">
          <a:xfrm flipH="1">
            <a:off x="-14627826" y="24599266"/>
            <a:ext cx="3312287" cy="3830596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0 w 806"/>
              <a:gd name="T5" fmla="*/ 806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0" y="806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/>
          </a:p>
        </p:txBody>
      </p:sp>
      <p:sp>
        <p:nvSpPr>
          <p:cNvPr id="109" name="Freeform 117">
            <a:extLst>
              <a:ext uri="{FF2B5EF4-FFF2-40B4-BE49-F238E27FC236}">
                <a16:creationId xmlns:a16="http://schemas.microsoft.com/office/drawing/2014/main" id="{8ED230BE-83B8-4D34-9240-5E6C12B303BE}"/>
              </a:ext>
            </a:extLst>
          </p:cNvPr>
          <p:cNvSpPr>
            <a:spLocks/>
          </p:cNvSpPr>
          <p:nvPr/>
        </p:nvSpPr>
        <p:spPr bwMode="auto">
          <a:xfrm flipH="1">
            <a:off x="-10081090" y="25398332"/>
            <a:ext cx="3312287" cy="3835348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19137E6B-1CF9-465E-B642-82913D3FF42A}"/>
              </a:ext>
            </a:extLst>
          </p:cNvPr>
          <p:cNvSpPr/>
          <p:nvPr/>
        </p:nvSpPr>
        <p:spPr>
          <a:xfrm>
            <a:off x="11175461" y="7277781"/>
            <a:ext cx="326082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 </a:t>
            </a:r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報</a:t>
            </a:r>
            <a:r>
              <a:rPr lang="en-US" altLang="zh-TW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  </a:t>
            </a:r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到</a:t>
            </a:r>
            <a:endParaRPr lang="zh-TW" altLang="en-US" sz="7200" dirty="0">
              <a:ea typeface="超研澤綜藝體" panose="02010609010101010101" pitchFamily="49" charset="-12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FB97678E-4D41-4227-B953-A8140079DDAB}"/>
              </a:ext>
            </a:extLst>
          </p:cNvPr>
          <p:cNvSpPr/>
          <p:nvPr/>
        </p:nvSpPr>
        <p:spPr>
          <a:xfrm>
            <a:off x="11555275" y="9072256"/>
            <a:ext cx="291939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138324"/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致  詞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0C84AFF1-29EB-4810-BC38-2D144C1344F1}"/>
              </a:ext>
            </a:extLst>
          </p:cNvPr>
          <p:cNvSpPr/>
          <p:nvPr/>
        </p:nvSpPr>
        <p:spPr>
          <a:xfrm>
            <a:off x="10382359" y="19655495"/>
            <a:ext cx="565411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138324"/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綜 合 座 談 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0C65990A-ED30-48BA-9788-ADA06515A5BD}"/>
              </a:ext>
            </a:extLst>
          </p:cNvPr>
          <p:cNvSpPr/>
          <p:nvPr/>
        </p:nvSpPr>
        <p:spPr>
          <a:xfrm>
            <a:off x="11622460" y="24529425"/>
            <a:ext cx="32015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6600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 </a:t>
            </a:r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賦</a:t>
            </a:r>
            <a:r>
              <a:rPr lang="en-US" altLang="zh-TW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  </a:t>
            </a:r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歸</a:t>
            </a:r>
          </a:p>
        </p:txBody>
      </p:sp>
      <p:sp>
        <p:nvSpPr>
          <p:cNvPr id="104" name="矩形: 圓角 103">
            <a:extLst>
              <a:ext uri="{FF2B5EF4-FFF2-40B4-BE49-F238E27FC236}">
                <a16:creationId xmlns:a16="http://schemas.microsoft.com/office/drawing/2014/main" id="{6798518F-018A-461F-B3D5-7EAE18830A2A}"/>
              </a:ext>
            </a:extLst>
          </p:cNvPr>
          <p:cNvSpPr/>
          <p:nvPr/>
        </p:nvSpPr>
        <p:spPr>
          <a:xfrm>
            <a:off x="15786100" y="7258490"/>
            <a:ext cx="4849704" cy="148372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A03EF398-3B6C-4D3F-AAFA-9093747A221A}"/>
              </a:ext>
            </a:extLst>
          </p:cNvPr>
          <p:cNvSpPr/>
          <p:nvPr/>
        </p:nvSpPr>
        <p:spPr>
          <a:xfrm>
            <a:off x="15371065" y="7597675"/>
            <a:ext cx="52774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800" algn="ctr" defTabSz="2138324"/>
            <a:r>
              <a:rPr lang="en-US" altLang="zh-TW" sz="60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13:30-14:00</a:t>
            </a:r>
            <a:endParaRPr lang="zh-TW" altLang="en-US" sz="6000" b="1" kern="100" dirty="0">
              <a:solidFill>
                <a:schemeClr val="lt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</p:txBody>
      </p:sp>
      <p:sp>
        <p:nvSpPr>
          <p:cNvPr id="106" name="矩形: 圓角 105">
            <a:extLst>
              <a:ext uri="{FF2B5EF4-FFF2-40B4-BE49-F238E27FC236}">
                <a16:creationId xmlns:a16="http://schemas.microsoft.com/office/drawing/2014/main" id="{267CDD15-23CE-47AB-B275-6470EBD926A1}"/>
              </a:ext>
            </a:extLst>
          </p:cNvPr>
          <p:cNvSpPr/>
          <p:nvPr/>
        </p:nvSpPr>
        <p:spPr>
          <a:xfrm>
            <a:off x="15725767" y="9010750"/>
            <a:ext cx="5034787" cy="134924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6D8DFAA4-6703-431D-AAF2-6C023C07F7E5}"/>
              </a:ext>
            </a:extLst>
          </p:cNvPr>
          <p:cNvSpPr/>
          <p:nvPr/>
        </p:nvSpPr>
        <p:spPr>
          <a:xfrm>
            <a:off x="15526556" y="9323530"/>
            <a:ext cx="52774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800" algn="ctr" defTabSz="2138324"/>
            <a:r>
              <a:rPr lang="en-US" altLang="zh-TW" sz="60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14:00-14:10</a:t>
            </a:r>
            <a:endParaRPr lang="zh-TW" altLang="en-US" sz="6000" b="1" kern="100" dirty="0">
              <a:solidFill>
                <a:schemeClr val="lt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</p:txBody>
      </p:sp>
      <p:sp>
        <p:nvSpPr>
          <p:cNvPr id="108" name="矩形: 圓角 107">
            <a:extLst>
              <a:ext uri="{FF2B5EF4-FFF2-40B4-BE49-F238E27FC236}">
                <a16:creationId xmlns:a16="http://schemas.microsoft.com/office/drawing/2014/main" id="{86258644-284D-4DF3-82E0-4984CDC9CB86}"/>
              </a:ext>
            </a:extLst>
          </p:cNvPr>
          <p:cNvSpPr/>
          <p:nvPr/>
        </p:nvSpPr>
        <p:spPr>
          <a:xfrm>
            <a:off x="16191328" y="24525758"/>
            <a:ext cx="4882362" cy="110799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0" name="矩形: 圓角 109">
            <a:extLst>
              <a:ext uri="{FF2B5EF4-FFF2-40B4-BE49-F238E27FC236}">
                <a16:creationId xmlns:a16="http://schemas.microsoft.com/office/drawing/2014/main" id="{E2EEADD6-3C6B-422F-9008-282876BC99CA}"/>
              </a:ext>
            </a:extLst>
          </p:cNvPr>
          <p:cNvSpPr/>
          <p:nvPr/>
        </p:nvSpPr>
        <p:spPr>
          <a:xfrm>
            <a:off x="16048193" y="19705783"/>
            <a:ext cx="5096031" cy="125133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1" name="矩形: 圓角 110">
            <a:extLst>
              <a:ext uri="{FF2B5EF4-FFF2-40B4-BE49-F238E27FC236}">
                <a16:creationId xmlns:a16="http://schemas.microsoft.com/office/drawing/2014/main" id="{CE770927-AE47-4E8F-A848-D86484310AED}"/>
              </a:ext>
            </a:extLst>
          </p:cNvPr>
          <p:cNvSpPr/>
          <p:nvPr/>
        </p:nvSpPr>
        <p:spPr>
          <a:xfrm>
            <a:off x="16047440" y="14483069"/>
            <a:ext cx="4894529" cy="13792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4CD77517-9930-4DB1-AF5C-2778B4ED8BDC}"/>
              </a:ext>
            </a:extLst>
          </p:cNvPr>
          <p:cNvSpPr/>
          <p:nvPr/>
        </p:nvSpPr>
        <p:spPr>
          <a:xfrm>
            <a:off x="15604456" y="14819745"/>
            <a:ext cx="52774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800" algn="ctr" defTabSz="2138324"/>
            <a:r>
              <a:rPr lang="en-US" altLang="zh-TW" sz="60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14:10-15:40</a:t>
            </a:r>
            <a:endParaRPr lang="zh-TW" altLang="en-US" sz="5400" b="1" kern="100" dirty="0">
              <a:solidFill>
                <a:schemeClr val="lt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B67D0251-5738-4989-8364-618C1F5EE1F3}"/>
              </a:ext>
            </a:extLst>
          </p:cNvPr>
          <p:cNvSpPr/>
          <p:nvPr/>
        </p:nvSpPr>
        <p:spPr>
          <a:xfrm>
            <a:off x="15796283" y="19862830"/>
            <a:ext cx="52774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800" algn="ctr" defTabSz="2138324"/>
            <a:r>
              <a:rPr lang="en-US" altLang="zh-TW" sz="60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15:40-16:00</a:t>
            </a:r>
            <a:endParaRPr lang="zh-TW" altLang="en-US" sz="6000" b="1" kern="100" dirty="0">
              <a:solidFill>
                <a:schemeClr val="lt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966CCF21-6F97-42A0-AF08-55C4168D5748}"/>
              </a:ext>
            </a:extLst>
          </p:cNvPr>
          <p:cNvSpPr/>
          <p:nvPr/>
        </p:nvSpPr>
        <p:spPr>
          <a:xfrm>
            <a:off x="16881635" y="24733681"/>
            <a:ext cx="34291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800" algn="ctr" defTabSz="2138324"/>
            <a:r>
              <a:rPr lang="en-US" altLang="zh-TW" sz="60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16:00</a:t>
            </a:r>
            <a:r>
              <a:rPr lang="zh-TW" altLang="en-US" sz="54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 </a:t>
            </a:r>
            <a:r>
              <a:rPr lang="en-US" altLang="zh-TW" sz="54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~</a:t>
            </a:r>
            <a:r>
              <a:rPr lang="zh-TW" altLang="en-US" sz="5400" b="1" kern="100" dirty="0">
                <a:solidFill>
                  <a:schemeClr val="lt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 </a:t>
            </a: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4C0CE19B-DA4F-4A57-8775-34C33ABE9DA1}"/>
              </a:ext>
            </a:extLst>
          </p:cNvPr>
          <p:cNvSpPr/>
          <p:nvPr/>
        </p:nvSpPr>
        <p:spPr>
          <a:xfrm>
            <a:off x="8311203" y="10533451"/>
            <a:ext cx="12533104" cy="3754874"/>
          </a:xfrm>
          <a:prstGeom prst="rect">
            <a:avLst/>
          </a:prstGeom>
          <a:solidFill>
            <a:schemeClr val="bg1">
              <a:alpha val="69000"/>
            </a:schemeClr>
          </a:solidFill>
          <a:ln w="76200">
            <a:solidFill>
              <a:schemeClr val="tx1"/>
            </a:solidFill>
            <a:prstDash val="dash"/>
          </a:ln>
        </p:spPr>
        <p:txBody>
          <a:bodyPr wrap="square" anchor="ctr">
            <a:spAutoFit/>
          </a:bodyPr>
          <a:lstStyle/>
          <a:p>
            <a:pPr marL="0" algn="ctr" defTabSz="2138324" rtl="0" eaLnBrk="1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</a:pPr>
            <a:r>
              <a:rPr lang="zh-HK" altLang="en-US" sz="8800" b="1" kern="100" baseline="0" dirty="0">
                <a:solidFill>
                  <a:schemeClr val="dk1"/>
                </a:solidFill>
                <a:effectLst/>
                <a:latin typeface="黑體-繁" panose="03000500000000000000" pitchFamily="66" charset="-122"/>
                <a:ea typeface="黑體-繁" panose="03000500000000000000" pitchFamily="66" charset="-122"/>
                <a:cs typeface="+mn-cs"/>
              </a:rPr>
              <a:t>蕭惠貞</a:t>
            </a:r>
            <a:r>
              <a:rPr lang="zh-TW" altLang="en-US" sz="7200" b="1" kern="100" baseline="0" dirty="0">
                <a:solidFill>
                  <a:schemeClr val="dk1"/>
                </a:solidFill>
                <a:effectLst/>
                <a:latin typeface="黑體-繁" panose="03000500000000000000" pitchFamily="66" charset="-122"/>
                <a:ea typeface="黑體-繁" panose="03000500000000000000" pitchFamily="66" charset="-122"/>
                <a:cs typeface="+mn-cs"/>
              </a:rPr>
              <a:t>主任</a:t>
            </a:r>
            <a:r>
              <a:rPr lang="en-US" altLang="zh-TW" sz="7200" b="1" kern="100" baseline="0" dirty="0">
                <a:solidFill>
                  <a:schemeClr val="dk1"/>
                </a:solidFill>
                <a:effectLst/>
                <a:latin typeface="黑體-繁" panose="03000500000000000000" pitchFamily="66" charset="-122"/>
                <a:ea typeface="黑體-繁" panose="03000500000000000000" pitchFamily="66" charset="-122"/>
                <a:cs typeface="+mn-cs"/>
              </a:rPr>
              <a:t>/</a:t>
            </a:r>
            <a:r>
              <a:rPr lang="zh-HK" altLang="en-US" sz="7200" b="1" kern="100" baseline="0" dirty="0">
                <a:solidFill>
                  <a:schemeClr val="dk1"/>
                </a:solidFill>
                <a:effectLst/>
                <a:latin typeface="黑體-繁" panose="03000500000000000000" pitchFamily="66" charset="-122"/>
                <a:ea typeface="黑體-繁" panose="03000500000000000000" pitchFamily="66" charset="-122"/>
                <a:cs typeface="+mn-cs"/>
              </a:rPr>
              <a:t>教授</a:t>
            </a:r>
            <a:endParaRPr lang="zh-TW" altLang="en-US" sz="7200" b="1" kern="100" baseline="0" dirty="0">
              <a:solidFill>
                <a:schemeClr val="dk1"/>
              </a:solidFill>
              <a:effectLst/>
              <a:latin typeface="黑體-繁" panose="03000500000000000000" pitchFamily="66" charset="-122"/>
              <a:ea typeface="黑體-繁" panose="03000500000000000000" pitchFamily="66" charset="-122"/>
              <a:cs typeface="+mn-cs"/>
            </a:endParaRPr>
          </a:p>
          <a:p>
            <a:pPr marL="0" algn="ctr" defTabSz="2138324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國立臺灣師範大學</a:t>
            </a:r>
            <a:r>
              <a:rPr lang="zh-TW" altLang="en-US" sz="4800" b="1" kern="100" baseline="0" dirty="0">
                <a:solidFill>
                  <a:schemeClr val="dk1"/>
                </a:solidFill>
                <a:effectLst/>
                <a:latin typeface="黑體-繁" panose="03000500000000000000" pitchFamily="66" charset="-122"/>
                <a:ea typeface="黑體-繁" panose="03000500000000000000" pitchFamily="66" charset="-122"/>
                <a:cs typeface="+mn-cs"/>
              </a:rPr>
              <a:t>研究倫理中心</a:t>
            </a:r>
            <a:endParaRPr lang="en-US" altLang="zh-TW" sz="4800" b="1" kern="100" dirty="0">
              <a:solidFill>
                <a:schemeClr val="dk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  <a:p>
            <a:pPr marL="0" algn="ctr" defTabSz="2138324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國立臺灣師範大學</a:t>
            </a:r>
            <a:r>
              <a:rPr lang="zh-TW" altLang="en-US" sz="4800" b="1" kern="100" baseline="0" dirty="0">
                <a:solidFill>
                  <a:schemeClr val="dk1"/>
                </a:solidFill>
                <a:effectLst/>
                <a:latin typeface="黑體-繁" panose="03000500000000000000" pitchFamily="66" charset="-122"/>
                <a:ea typeface="黑體-繁" panose="03000500000000000000" pitchFamily="66" charset="-122"/>
                <a:cs typeface="+mn-cs"/>
              </a:rPr>
              <a:t>華語文教學系</a:t>
            </a: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7AFA9497-0580-460C-9526-62CFF448A2C2}"/>
              </a:ext>
            </a:extLst>
          </p:cNvPr>
          <p:cNvSpPr/>
          <p:nvPr/>
        </p:nvSpPr>
        <p:spPr>
          <a:xfrm>
            <a:off x="10023530" y="14602490"/>
            <a:ext cx="53126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138324"/>
            <a:r>
              <a:rPr lang="zh-TW" altLang="en-US" sz="8000" kern="100" dirty="0">
                <a:solidFill>
                  <a:schemeClr val="dk1"/>
                </a:solidFill>
                <a:latin typeface="黑體-繁" panose="03000500000000000000" pitchFamily="66" charset="-122"/>
                <a:ea typeface="超研澤綜藝體" panose="02010609010101010101" pitchFamily="49" charset="-120"/>
              </a:rPr>
              <a:t>專 題 講 座</a:t>
            </a: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11665249-98C0-47A6-ACB1-E2413D62FDA2}"/>
              </a:ext>
            </a:extLst>
          </p:cNvPr>
          <p:cNvSpPr/>
          <p:nvPr/>
        </p:nvSpPr>
        <p:spPr>
          <a:xfrm>
            <a:off x="8646944" y="21088678"/>
            <a:ext cx="12217035" cy="3012363"/>
          </a:xfrm>
          <a:prstGeom prst="rect">
            <a:avLst/>
          </a:prstGeom>
          <a:solidFill>
            <a:schemeClr val="bg1">
              <a:alpha val="60000"/>
            </a:schemeClr>
          </a:solidFill>
          <a:ln w="762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1081088" indent="457200" defTabSz="2138324">
              <a:lnSpc>
                <a:spcPct val="150000"/>
              </a:lnSpc>
            </a:pPr>
            <a:r>
              <a:rPr lang="zh-TW" altLang="en-US" sz="66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主持人：蕭惠貞</a:t>
            </a:r>
            <a:r>
              <a:rPr lang="zh-TW" altLang="en-US" sz="54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主任</a:t>
            </a:r>
            <a:r>
              <a:rPr lang="en-US" altLang="zh-TW" sz="54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/</a:t>
            </a:r>
            <a:r>
              <a:rPr lang="zh-TW" altLang="en-US" sz="54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教授</a:t>
            </a:r>
            <a:endParaRPr lang="zh-TW" altLang="en-US" sz="6600" b="1" kern="100" dirty="0">
              <a:solidFill>
                <a:schemeClr val="dk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  <a:p>
            <a:pPr marL="1081088" indent="457200" defTabSz="2138324">
              <a:lnSpc>
                <a:spcPct val="150000"/>
              </a:lnSpc>
            </a:pPr>
            <a:r>
              <a:rPr lang="zh-TW" altLang="en-US" sz="66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與談者：李佳芝</a:t>
            </a:r>
            <a:r>
              <a:rPr lang="zh-TW" altLang="en-US" sz="54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執行秘書</a:t>
            </a:r>
            <a:endParaRPr lang="zh-TW" altLang="en-US" sz="6600" b="1" kern="100" dirty="0">
              <a:solidFill>
                <a:schemeClr val="dk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78DDD73B-266E-42A1-A49B-9C94E2449A9E}"/>
              </a:ext>
            </a:extLst>
          </p:cNvPr>
          <p:cNvSpPr/>
          <p:nvPr/>
        </p:nvSpPr>
        <p:spPr>
          <a:xfrm>
            <a:off x="8557486" y="16222601"/>
            <a:ext cx="12395950" cy="2862322"/>
          </a:xfrm>
          <a:prstGeom prst="rect">
            <a:avLst/>
          </a:prstGeom>
          <a:solidFill>
            <a:schemeClr val="bg1">
              <a:alpha val="69000"/>
            </a:schemeClr>
          </a:solidFill>
          <a:ln w="762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88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李佳芝</a:t>
            </a:r>
            <a:r>
              <a:rPr lang="zh-TW" altLang="en-US" sz="72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執行秘書</a:t>
            </a:r>
            <a:endParaRPr lang="en-US" altLang="zh-TW" sz="8800" b="1" kern="100" dirty="0">
              <a:solidFill>
                <a:schemeClr val="dk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  <a:p>
            <a:pPr algn="ctr"/>
            <a:r>
              <a:rPr lang="zh-TW" altLang="en-US" sz="4800" b="1" kern="100" dirty="0">
                <a:solidFill>
                  <a:schemeClr val="dk1"/>
                </a:solidFill>
                <a:latin typeface="黑體-繁" panose="03000500000000000000" pitchFamily="66" charset="-122"/>
                <a:ea typeface="黑體-繁" panose="03000500000000000000" pitchFamily="66" charset="-122"/>
              </a:rPr>
              <a:t>三軍總醫院受試者保護中心</a:t>
            </a:r>
            <a:endParaRPr lang="en-US" altLang="zh-TW" sz="4800" b="1" kern="100" dirty="0">
              <a:solidFill>
                <a:schemeClr val="dk1"/>
              </a:solidFill>
              <a:latin typeface="黑體-繁" panose="03000500000000000000" pitchFamily="66" charset="-122"/>
              <a:ea typeface="黑體-繁" panose="03000500000000000000" pitchFamily="66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96C6DC4-D748-4EF8-BAF0-E9BE2C51D8DB}"/>
              </a:ext>
            </a:extLst>
          </p:cNvPr>
          <p:cNvSpPr/>
          <p:nvPr/>
        </p:nvSpPr>
        <p:spPr>
          <a:xfrm>
            <a:off x="7356468" y="28063897"/>
            <a:ext cx="14236394" cy="2094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zh-TW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主辦單位</a:t>
            </a:r>
            <a:r>
              <a:rPr lang="en-US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Organizer </a:t>
            </a:r>
            <a:r>
              <a:rPr lang="zh-TW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000" b="1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國立臺灣師範大學</a:t>
            </a:r>
            <a:r>
              <a:rPr lang="zh-TW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研究發展處研究倫理</a:t>
            </a:r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中心</a:t>
            </a:r>
            <a:endParaRPr lang="en-US" altLang="zh-TW" sz="4000" b="1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altLang="zh-TW" sz="36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Research Ethics Office, , Office of Research and Development,  NTNU</a:t>
            </a:r>
            <a:endParaRPr lang="en-US" altLang="zh-TW" sz="4000" b="1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B6A5AAE9-AA68-416A-A8A3-3243FFE6CF45}"/>
              </a:ext>
            </a:extLst>
          </p:cNvPr>
          <p:cNvGrpSpPr/>
          <p:nvPr/>
        </p:nvGrpSpPr>
        <p:grpSpPr>
          <a:xfrm>
            <a:off x="3546534" y="28691709"/>
            <a:ext cx="2142059" cy="1339097"/>
            <a:chOff x="16673419" y="25506292"/>
            <a:chExt cx="1956503" cy="1217024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FACBB8FE-BD5C-43C1-B3FE-3FBB32AA0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20725" y="25506292"/>
              <a:ext cx="1007608" cy="988141"/>
            </a:xfrm>
            <a:prstGeom prst="rect">
              <a:avLst/>
            </a:prstGeom>
          </p:spPr>
        </p:pic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98CA0465-3608-4B76-8384-8B53EF945E51}"/>
                </a:ext>
              </a:extLst>
            </p:cNvPr>
            <p:cNvSpPr txBox="1"/>
            <p:nvPr/>
          </p:nvSpPr>
          <p:spPr>
            <a:xfrm>
              <a:off x="16673419" y="26471568"/>
              <a:ext cx="1956503" cy="251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bg1">
                      <a:lumMod val="50000"/>
                    </a:schemeClr>
                  </a:solidFill>
                  <a:latin typeface="AvantGarde Md BT" panose="020B0602020202020204" pitchFamily="34" charset="0"/>
                </a:rPr>
                <a:t>Research Ethics Committee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AvantGarde Md BT" panose="020B0602020202020204" pitchFamily="34" charset="0"/>
              </a:endParaRPr>
            </a:p>
          </p:txBody>
        </p:sp>
      </p:grpSp>
      <p:pic>
        <p:nvPicPr>
          <p:cNvPr id="54" name="圖片 53">
            <a:extLst>
              <a:ext uri="{FF2B5EF4-FFF2-40B4-BE49-F238E27FC236}">
                <a16:creationId xmlns:a16="http://schemas.microsoft.com/office/drawing/2014/main" id="{40A617D9-0CC7-49D4-86AF-2485BE3D2B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1" t="8183" r="10057" b="13611"/>
          <a:stretch/>
        </p:blipFill>
        <p:spPr>
          <a:xfrm>
            <a:off x="5688593" y="28600768"/>
            <a:ext cx="1497430" cy="1415352"/>
          </a:xfrm>
          <a:prstGeom prst="rect">
            <a:avLst/>
          </a:prstGeom>
        </p:spPr>
      </p:pic>
      <p:grpSp>
        <p:nvGrpSpPr>
          <p:cNvPr id="55" name="群組 54">
            <a:extLst>
              <a:ext uri="{FF2B5EF4-FFF2-40B4-BE49-F238E27FC236}">
                <a16:creationId xmlns:a16="http://schemas.microsoft.com/office/drawing/2014/main" id="{A01EC67B-6908-430B-8729-5512EBD44720}"/>
              </a:ext>
            </a:extLst>
          </p:cNvPr>
          <p:cNvGrpSpPr/>
          <p:nvPr/>
        </p:nvGrpSpPr>
        <p:grpSpPr>
          <a:xfrm rot="21364770">
            <a:off x="-10129700" y="7285132"/>
            <a:ext cx="20566321" cy="22942474"/>
            <a:chOff x="-4265019" y="11354118"/>
            <a:chExt cx="15505637" cy="15462018"/>
          </a:xfrm>
        </p:grpSpPr>
        <p:pic>
          <p:nvPicPr>
            <p:cNvPr id="56" name="图片 1">
              <a:extLst>
                <a:ext uri="{FF2B5EF4-FFF2-40B4-BE49-F238E27FC236}">
                  <a16:creationId xmlns:a16="http://schemas.microsoft.com/office/drawing/2014/main" id="{9925ACB7-33C9-4017-9E9C-7C948893D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65019" y="11354118"/>
              <a:ext cx="15505637" cy="15462018"/>
            </a:xfrm>
            <a:prstGeom prst="rect">
              <a:avLst/>
            </a:prstGeom>
          </p:spPr>
        </p:pic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8F8F1D6F-FD9E-453A-B12D-8CC81A51BEA0}"/>
                </a:ext>
              </a:extLst>
            </p:cNvPr>
            <p:cNvSpPr/>
            <p:nvPr/>
          </p:nvSpPr>
          <p:spPr>
            <a:xfrm>
              <a:off x="2646121" y="19224006"/>
              <a:ext cx="2423280" cy="1534049"/>
            </a:xfrm>
            <a:prstGeom prst="rect">
              <a:avLst/>
            </a:prstGeom>
            <a:solidFill>
              <a:srgbClr val="0051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文字方塊 57">
              <a:extLst>
                <a:ext uri="{FF2B5EF4-FFF2-40B4-BE49-F238E27FC236}">
                  <a16:creationId xmlns:a16="http://schemas.microsoft.com/office/drawing/2014/main" id="{97C4D6F1-5E49-4402-9F8E-8BCD82CFADDF}"/>
                </a:ext>
              </a:extLst>
            </p:cNvPr>
            <p:cNvSpPr txBox="1"/>
            <p:nvPr/>
          </p:nvSpPr>
          <p:spPr>
            <a:xfrm>
              <a:off x="2860566" y="19510273"/>
              <a:ext cx="2530141" cy="89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4000" dirty="0">
                  <a:solidFill>
                    <a:schemeClr val="bg1"/>
                  </a:solidFill>
                  <a:latin typeface="華康POP3體W12(P)" panose="040B0C00000000000000" pitchFamily="82" charset="-120"/>
                  <a:ea typeface="華康POP3體W12(P)" panose="040B0C00000000000000" pitchFamily="82" charset="-120"/>
                </a:rPr>
                <a:t>Informed Consent</a:t>
              </a:r>
              <a:endParaRPr lang="zh-TW" altLang="en-US" sz="4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9" name="图片 38">
            <a:extLst>
              <a:ext uri="{FF2B5EF4-FFF2-40B4-BE49-F238E27FC236}">
                <a16:creationId xmlns:a16="http://schemas.microsoft.com/office/drawing/2014/main" id="{7C26E249-76E5-42A3-B77C-A1DC45189E4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6727" y="25362405"/>
            <a:ext cx="2939716" cy="2805260"/>
          </a:xfrm>
          <a:prstGeom prst="rect">
            <a:avLst/>
          </a:prstGeom>
        </p:spPr>
      </p:pic>
      <p:pic>
        <p:nvPicPr>
          <p:cNvPr id="61" name="图片 39">
            <a:extLst>
              <a:ext uri="{FF2B5EF4-FFF2-40B4-BE49-F238E27FC236}">
                <a16:creationId xmlns:a16="http://schemas.microsoft.com/office/drawing/2014/main" id="{C5641485-E701-47B7-91AE-EA9698D429F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5000"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3160" y="6502307"/>
            <a:ext cx="2566899" cy="2521044"/>
          </a:xfrm>
          <a:prstGeom prst="rect">
            <a:avLst/>
          </a:prstGeom>
        </p:spPr>
      </p:pic>
      <p:pic>
        <p:nvPicPr>
          <p:cNvPr id="62" name="图片 38">
            <a:extLst>
              <a:ext uri="{FF2B5EF4-FFF2-40B4-BE49-F238E27FC236}">
                <a16:creationId xmlns:a16="http://schemas.microsoft.com/office/drawing/2014/main" id="{7E0A6A26-4CD5-4697-A9A9-2CA0BB5E5A9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805" y="25572367"/>
            <a:ext cx="2035099" cy="1942018"/>
          </a:xfrm>
          <a:prstGeom prst="rect">
            <a:avLst/>
          </a:prstGeom>
        </p:spPr>
      </p:pic>
      <p:pic>
        <p:nvPicPr>
          <p:cNvPr id="63" name="图片 38">
            <a:extLst>
              <a:ext uri="{FF2B5EF4-FFF2-40B4-BE49-F238E27FC236}">
                <a16:creationId xmlns:a16="http://schemas.microsoft.com/office/drawing/2014/main" id="{1805DAF5-7C7F-4171-BC56-C66C86F0405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2861" y="26830903"/>
            <a:ext cx="1422403" cy="1357345"/>
          </a:xfrm>
          <a:prstGeom prst="rect">
            <a:avLst/>
          </a:prstGeom>
        </p:spPr>
      </p:pic>
      <p:pic>
        <p:nvPicPr>
          <p:cNvPr id="64" name="图片 39">
            <a:extLst>
              <a:ext uri="{FF2B5EF4-FFF2-40B4-BE49-F238E27FC236}">
                <a16:creationId xmlns:a16="http://schemas.microsoft.com/office/drawing/2014/main" id="{E74F801C-DD32-4A2A-83C6-A9970C95061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5000"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111" y="7855120"/>
            <a:ext cx="3177128" cy="3120372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F4CF9C68-5C9B-407C-ADDA-DC3764C7BB10}"/>
              </a:ext>
            </a:extLst>
          </p:cNvPr>
          <p:cNvSpPr/>
          <p:nvPr/>
        </p:nvSpPr>
        <p:spPr>
          <a:xfrm>
            <a:off x="5859756" y="3381445"/>
            <a:ext cx="1573872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1000" dirty="0">
                <a:solidFill>
                  <a:srgbClr val="FFCC66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如何做好研究知情同意？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6CACD42-1E80-4475-8754-C07772B26988}"/>
              </a:ext>
            </a:extLst>
          </p:cNvPr>
          <p:cNvSpPr/>
          <p:nvPr/>
        </p:nvSpPr>
        <p:spPr>
          <a:xfrm>
            <a:off x="922284" y="5265361"/>
            <a:ext cx="20565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7200" b="1" dirty="0">
                <a:solidFill>
                  <a:srgbClr val="FFCC66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How to Obtain Informed Consent for Research</a:t>
            </a:r>
            <a:r>
              <a:rPr lang="zh-TW" altLang="en-US" sz="7200" b="1" dirty="0">
                <a:solidFill>
                  <a:srgbClr val="FFCC66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？</a:t>
            </a:r>
            <a:endParaRPr lang="zh-TW" altLang="zh-TW" sz="7200" b="1" dirty="0">
              <a:solidFill>
                <a:srgbClr val="FFCC66"/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63AFC4F-9D5C-4DA4-B053-FA5156F10C55}"/>
              </a:ext>
            </a:extLst>
          </p:cNvPr>
          <p:cNvSpPr/>
          <p:nvPr/>
        </p:nvSpPr>
        <p:spPr>
          <a:xfrm>
            <a:off x="817734" y="5167709"/>
            <a:ext cx="20565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7200" b="1" dirty="0">
                <a:solidFill>
                  <a:schemeClr val="accent5">
                    <a:lumMod val="7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How to Obtain Informed Consent for Research</a:t>
            </a:r>
            <a:r>
              <a:rPr lang="zh-TW" altLang="en-US" sz="7200" b="1" dirty="0">
                <a:solidFill>
                  <a:schemeClr val="accent5">
                    <a:lumMod val="75000"/>
                  </a:schemeClr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？</a:t>
            </a:r>
            <a:endParaRPr lang="zh-TW" altLang="zh-TW" sz="7200" b="1" dirty="0">
              <a:solidFill>
                <a:schemeClr val="accent5">
                  <a:lumMod val="75000"/>
                </a:schemeClr>
              </a:solidFill>
              <a:latin typeface="華康POP3體W12(P)" panose="040B0C00000000000000" pitchFamily="82" charset="-120"/>
              <a:ea typeface="華康POP3體W12(P)" panose="040B0C00000000000000" pitchFamily="82" charset="-12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CDD76EE-64B6-4501-AABE-C7ABC1B7F624}"/>
              </a:ext>
            </a:extLst>
          </p:cNvPr>
          <p:cNvSpPr/>
          <p:nvPr/>
        </p:nvSpPr>
        <p:spPr>
          <a:xfrm>
            <a:off x="5854194" y="3248336"/>
            <a:ext cx="1573872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1000" dirty="0">
                <a:solidFill>
                  <a:srgbClr val="005188"/>
                </a:solidFill>
                <a:latin typeface="華康POP3體W12(P)" panose="040B0C00000000000000" pitchFamily="82" charset="-120"/>
                <a:ea typeface="華康POP3體W12(P)" panose="040B0C00000000000000" pitchFamily="82" charset="-120"/>
              </a:rPr>
              <a:t>如何做好研究知情同意？</a:t>
            </a:r>
          </a:p>
        </p:txBody>
      </p:sp>
    </p:spTree>
    <p:extLst>
      <p:ext uri="{BB962C8B-B14F-4D97-AF65-F5344CB8AC3E}">
        <p14:creationId xmlns:p14="http://schemas.microsoft.com/office/powerpoint/2010/main" val="1886966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第一PPT，www.1ppt.com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3906</TotalTime>
  <Words>286</Words>
  <Application>Microsoft Office PowerPoint</Application>
  <PresentationFormat>自訂</PresentationFormat>
  <Paragraphs>54</Paragraphs>
  <Slides>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</vt:i4>
      </vt:variant>
    </vt:vector>
  </HeadingPairs>
  <TitlesOfParts>
    <vt:vector size="12" baseType="lpstr">
      <vt:lpstr>華康POP3體W12(P)</vt:lpstr>
      <vt:lpstr>華康新特明體</vt:lpstr>
      <vt:lpstr>黑體-繁</vt:lpstr>
      <vt:lpstr>Arial</vt:lpstr>
      <vt:lpstr>AvantGarde Md BT</vt:lpstr>
      <vt:lpstr>Calibri</vt:lpstr>
      <vt:lpstr>Calibri Light</vt:lpstr>
      <vt:lpstr>Times New Roman</vt:lpstr>
      <vt:lpstr>自定义设计方案</vt:lpstr>
      <vt:lpstr>第一PPT，www.1ppt.com</vt:lpstr>
      <vt:lpstr>PowerPoint 簡報</vt:lpstr>
      <vt:lpstr>PowerPoint 簡報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研究倫理工作坊</dc:title>
  <dc:creator>第一PPT</dc:creator>
  <cp:keywords>www.1ppt.com</cp:keywords>
  <dc:description>www.1ppt.com</dc:description>
  <cp:lastModifiedBy>SY</cp:lastModifiedBy>
  <cp:revision>308</cp:revision>
  <cp:lastPrinted>2022-04-22T01:14:14Z</cp:lastPrinted>
  <dcterms:created xsi:type="dcterms:W3CDTF">2021-05-02T15:16:46Z</dcterms:created>
  <dcterms:modified xsi:type="dcterms:W3CDTF">2024-03-29T06:47:10Z</dcterms:modified>
</cp:coreProperties>
</file>